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8" r:id="rId4"/>
    <p:sldId id="277" r:id="rId5"/>
    <p:sldId id="280" r:id="rId6"/>
    <p:sldId id="281" r:id="rId7"/>
    <p:sldId id="271" r:id="rId8"/>
    <p:sldId id="272" r:id="rId9"/>
    <p:sldId id="263" r:id="rId10"/>
    <p:sldId id="264" r:id="rId11"/>
    <p:sldId id="265" r:id="rId12"/>
    <p:sldId id="266" r:id="rId13"/>
    <p:sldId id="267" r:id="rId14"/>
    <p:sldId id="275" r:id="rId15"/>
    <p:sldId id="270" r:id="rId16"/>
    <p:sldId id="269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117"/>
    <a:srgbClr val="D5A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>
      <p:cViewPr varScale="1">
        <p:scale>
          <a:sx n="56" d="100"/>
          <a:sy n="56" d="100"/>
        </p:scale>
        <p:origin x="66" y="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A22AF-63D6-4E07-B672-D77CE61BD23A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5B86F-DC5C-4652-BC6F-7A3A53162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6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5B86F-DC5C-4652-BC6F-7A3A53162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5B86F-DC5C-4652-BC6F-7A3A531621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3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5B86F-DC5C-4652-BC6F-7A3A531621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6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8AC2F-8BE1-4CC5-A2FD-3411429CB89F}" type="datetimeFigureOut">
              <a:rPr lang="en-US" smtClean="0"/>
              <a:pPr/>
              <a:t>4/22/2017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0F872-F1EB-431D-9715-F9BDFAD3355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0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Public.DESKTOP-PJDKIOK\Videos\Video_20161028170636154_by_videoshow.mp4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554117"/>
                </a:solidFill>
                <a:latin typeface="Baskerville Old Face" panose="02020602080505020303" pitchFamily="18" charset="0"/>
              </a:rPr>
              <a:t>ChwaPaN</a:t>
            </a:r>
            <a:endParaRPr lang="en-US" sz="6000" b="1" dirty="0">
              <a:solidFill>
                <a:srgbClr val="554117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72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sz="4400" b="1" i="1" dirty="0" err="1" smtClean="0">
                <a:solidFill>
                  <a:srgbClr val="D5A429"/>
                </a:solidFill>
                <a:latin typeface="Baskerville Old Face" panose="02020602080505020303" pitchFamily="18" charset="0"/>
              </a:rPr>
              <a:t>Chwa</a:t>
            </a:r>
            <a:r>
              <a:rPr lang="en-US" sz="4400" b="1" i="1" dirty="0" smtClean="0">
                <a:solidFill>
                  <a:srgbClr val="D5A429"/>
                </a:solidFill>
                <a:latin typeface="Baskerville Old Face" panose="02020602080505020303" pitchFamily="18" charset="0"/>
              </a:rPr>
              <a:t> pa </a:t>
            </a:r>
            <a:r>
              <a:rPr lang="en-US" sz="4400" b="1" i="1" dirty="0" err="1" smtClean="0">
                <a:solidFill>
                  <a:srgbClr val="D5A429"/>
                </a:solidFill>
                <a:latin typeface="Baskerville Old Face" panose="02020602080505020303" pitchFamily="18" charset="0"/>
              </a:rPr>
              <a:t>nou</a:t>
            </a:r>
            <a:r>
              <a:rPr lang="en-US" sz="4400" b="1" i="1" dirty="0" smtClean="0">
                <a:solidFill>
                  <a:srgbClr val="D5A429"/>
                </a:solidFill>
                <a:latin typeface="Baskerville Old Face" panose="02020602080505020303" pitchFamily="18" charset="0"/>
              </a:rPr>
              <a:t>, </a:t>
            </a:r>
            <a:r>
              <a:rPr lang="en-US" sz="4400" b="1" i="1" dirty="0" err="1" smtClean="0">
                <a:solidFill>
                  <a:srgbClr val="D5A429"/>
                </a:solidFill>
                <a:latin typeface="Baskerville Old Face" panose="02020602080505020303" pitchFamily="18" charset="0"/>
              </a:rPr>
              <a:t>pou</a:t>
            </a:r>
            <a:r>
              <a:rPr lang="en-US" sz="4400" b="1" i="1" dirty="0" smtClean="0">
                <a:solidFill>
                  <a:srgbClr val="D5A429"/>
                </a:solidFill>
                <a:latin typeface="Baskerville Old Face" panose="02020602080505020303" pitchFamily="18" charset="0"/>
              </a:rPr>
              <a:t> </a:t>
            </a:r>
            <a:r>
              <a:rPr lang="en-US" sz="4400" b="1" i="1" dirty="0" err="1" smtClean="0">
                <a:solidFill>
                  <a:srgbClr val="D5A429"/>
                </a:solidFill>
                <a:latin typeface="Baskerville Old Face" panose="02020602080505020303" pitchFamily="18" charset="0"/>
              </a:rPr>
              <a:t>avni</a:t>
            </a:r>
            <a:r>
              <a:rPr lang="en-US" sz="4400" b="1" i="1" dirty="0" smtClean="0">
                <a:solidFill>
                  <a:srgbClr val="D5A429"/>
                </a:solidFill>
                <a:latin typeface="Baskerville Old Face" panose="02020602080505020303" pitchFamily="18" charset="0"/>
              </a:rPr>
              <a:t> </a:t>
            </a:r>
            <a:r>
              <a:rPr lang="en-US" sz="4400" b="1" i="1" dirty="0" err="1" smtClean="0">
                <a:solidFill>
                  <a:srgbClr val="D5A429"/>
                </a:solidFill>
                <a:latin typeface="Baskerville Old Face" panose="02020602080505020303" pitchFamily="18" charset="0"/>
              </a:rPr>
              <a:t>nou</a:t>
            </a:r>
            <a:endParaRPr lang="en-US" sz="4400" dirty="0">
              <a:solidFill>
                <a:srgbClr val="D5A429"/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PRODUIT(MOBILE)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Screenshot_2016-10-28-16-00-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533400"/>
            <a:ext cx="2613263" cy="4645800"/>
          </a:xfrm>
          <a:prstGeom prst="rect">
            <a:avLst/>
          </a:prstGeom>
        </p:spPr>
      </p:pic>
      <p:pic>
        <p:nvPicPr>
          <p:cNvPr id="7" name="Image 6" descr="Screenshot_2016-10-28-16-00-2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2600" y="533400"/>
            <a:ext cx="2613263" cy="46458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PRODUIT(MOBILE)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8" name="Image 7" descr="Screenshot_2016-10-28-15-55-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0" y="533400"/>
            <a:ext cx="2614613" cy="4648201"/>
          </a:xfrm>
          <a:prstGeom prst="rect">
            <a:avLst/>
          </a:prstGeom>
        </p:spPr>
      </p:pic>
      <p:pic>
        <p:nvPicPr>
          <p:cNvPr id="9" name="Image 8" descr="Screenshot_2016-10-28-15-56-2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533400"/>
            <a:ext cx="2614613" cy="4648201"/>
          </a:xfrm>
          <a:prstGeom prst="rect">
            <a:avLst/>
          </a:prstGeom>
        </p:spPr>
      </p:pic>
      <p:pic>
        <p:nvPicPr>
          <p:cNvPr id="10" name="Image 9" descr="Screenshot_2016-10-28-15-56-3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0400" y="533400"/>
            <a:ext cx="2614613" cy="4648201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TAILLE DU MARCHÉ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609600"/>
            <a:ext cx="7315200" cy="43434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Toute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personne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possédant</a:t>
            </a:r>
            <a:r>
              <a:rPr lang="en-US" b="1" dirty="0" smtClean="0">
                <a:solidFill>
                  <a:srgbClr val="554117"/>
                </a:solidFill>
              </a:rPr>
              <a:t> un </a:t>
            </a:r>
            <a:r>
              <a:rPr lang="en-US" b="1" dirty="0" err="1" smtClean="0">
                <a:solidFill>
                  <a:srgbClr val="554117"/>
                </a:solidFill>
              </a:rPr>
              <a:t>smartphone</a:t>
            </a:r>
            <a:r>
              <a:rPr lang="en-US" b="1" dirty="0" smtClean="0">
                <a:solidFill>
                  <a:srgbClr val="554117"/>
                </a:solidFill>
              </a:rPr>
              <a:t> Android (</a:t>
            </a:r>
            <a:r>
              <a:rPr lang="en-US" b="1" dirty="0" err="1" smtClean="0">
                <a:solidFill>
                  <a:srgbClr val="554117"/>
                </a:solidFill>
              </a:rPr>
              <a:t>Journaliste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ou</a:t>
            </a:r>
            <a:r>
              <a:rPr lang="en-US" b="1" dirty="0" smtClean="0">
                <a:solidFill>
                  <a:srgbClr val="554117"/>
                </a:solidFill>
              </a:rPr>
              <a:t> non)</a:t>
            </a:r>
          </a:p>
          <a:p>
            <a:pPr algn="l">
              <a:buFont typeface="Wingdings" pitchFamily="2" charset="2"/>
              <a:buChar char="v"/>
            </a:pPr>
            <a:endParaRPr lang="en-US" dirty="0">
              <a:solidFill>
                <a:srgbClr val="554117"/>
              </a:solidFill>
            </a:endParaRPr>
          </a:p>
        </p:txBody>
      </p:sp>
      <p:pic>
        <p:nvPicPr>
          <p:cNvPr id="5" name="Image 4" descr="sma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00200"/>
            <a:ext cx="4229100" cy="28194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90600" y="4648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554117"/>
                </a:solidFill>
              </a:rPr>
              <a:t>Perspectives : IOS, SMS, USSD </a:t>
            </a:r>
            <a:endParaRPr lang="en-US" sz="2400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SOURCE DE REVENUS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1143000"/>
            <a:ext cx="7315200" cy="43434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Abonnements</a:t>
            </a:r>
            <a:r>
              <a:rPr lang="en-US" b="1" dirty="0" smtClean="0">
                <a:solidFill>
                  <a:srgbClr val="554117"/>
                </a:solidFill>
              </a:rPr>
              <a:t> Premium à </a:t>
            </a:r>
            <a:r>
              <a:rPr lang="en-US" b="1" dirty="0" err="1" smtClean="0">
                <a:solidFill>
                  <a:srgbClr val="554117"/>
                </a:solidFill>
              </a:rPr>
              <a:t>notre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plateforme</a:t>
            </a:r>
            <a:endParaRPr lang="en-US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Enregistrement</a:t>
            </a:r>
            <a:r>
              <a:rPr lang="en-US" b="1" dirty="0" smtClean="0">
                <a:solidFill>
                  <a:srgbClr val="554117"/>
                </a:solidFill>
              </a:rPr>
              <a:t> premium</a:t>
            </a:r>
          </a:p>
          <a:p>
            <a:pPr algn="l">
              <a:buFont typeface="Wingdings" pitchFamily="2" charset="2"/>
              <a:buChar char="v"/>
            </a:pPr>
            <a:endParaRPr lang="en-US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b="1" dirty="0" err="1" smtClean="0">
                <a:solidFill>
                  <a:srgbClr val="554117"/>
                </a:solidFill>
              </a:rPr>
              <a:t>Publicités</a:t>
            </a:r>
            <a:endParaRPr lang="en-US" b="1" dirty="0" smtClean="0">
              <a:solidFill>
                <a:srgbClr val="554117"/>
              </a:solidFill>
            </a:endParaRPr>
          </a:p>
          <a:p>
            <a:pPr algn="l"/>
            <a:r>
              <a:rPr lang="en-US" b="1" dirty="0" smtClean="0">
                <a:solidFill>
                  <a:srgbClr val="554117"/>
                </a:solidFill>
              </a:rPr>
              <a:t> </a:t>
            </a:r>
          </a:p>
          <a:p>
            <a:pPr algn="l">
              <a:buFont typeface="Wingdings" pitchFamily="2" charset="2"/>
              <a:buChar char="v"/>
            </a:pPr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CONCURENCE</a:t>
            </a:r>
            <a:endParaRPr lang="en-US" sz="4800" b="1" dirty="0">
              <a:solidFill>
                <a:srgbClr val="554117"/>
              </a:solidFill>
            </a:endParaRPr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287912"/>
              </p:ext>
            </p:extLst>
          </p:nvPr>
        </p:nvGraphicFramePr>
        <p:xfrm>
          <a:off x="-17244" y="838200"/>
          <a:ext cx="9161244" cy="39363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3219"/>
                <a:gridCol w="1614425"/>
                <a:gridCol w="1295400"/>
                <a:gridCol w="1880884"/>
                <a:gridCol w="1229919"/>
                <a:gridCol w="1537397"/>
              </a:tblGrid>
              <a:tr h="2928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Mobilisation</a:t>
                      </a:r>
                      <a:endParaRPr lang="en-US" sz="1800" b="1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Géo</a:t>
                      </a:r>
                      <a:r>
                        <a:rPr lang="en-US" sz="1800" dirty="0" smtClean="0"/>
                        <a:t>-reference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err="1" smtClean="0"/>
                        <a:t>Partage</a:t>
                      </a:r>
                      <a:r>
                        <a:rPr lang="en-US" sz="1800" baseline="0" dirty="0" smtClean="0"/>
                        <a:t> sans Internet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Services</a:t>
                      </a:r>
                      <a:r>
                        <a:rPr lang="en-US" sz="1800" baseline="0" dirty="0" smtClean="0"/>
                        <a:t> et </a:t>
                      </a:r>
                      <a:r>
                        <a:rPr lang="en-US" sz="1800" baseline="0" dirty="0" err="1" smtClean="0"/>
                        <a:t>coûts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+mj-lt"/>
                          <a:cs typeface="Arial" panose="020B0604020202020204" pitchFamily="34" charset="0"/>
                        </a:rPr>
                        <a:t>Alerte</a:t>
                      </a:r>
                      <a:endParaRPr lang="en-US" sz="18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0023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News</a:t>
                      </a:r>
                      <a:r>
                        <a:rPr lang="en-US" baseline="0" dirty="0" smtClean="0"/>
                        <a:t> Zulu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0023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Worlds Talking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2915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LAMBI News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VENIR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NOS PERSPECTIVES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download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43000"/>
            <a:ext cx="5867400" cy="39116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NOS PERSPECTIVES</a:t>
            </a:r>
            <a:endParaRPr lang="en-US" sz="4800" b="1" dirty="0">
              <a:solidFill>
                <a:srgbClr val="554117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1143000"/>
            <a:ext cx="7315200" cy="4343400"/>
          </a:xfrm>
        </p:spPr>
        <p:txBody>
          <a:bodyPr>
            <a:normAutofit fontScale="70000" lnSpcReduction="20000"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Création</a:t>
            </a:r>
            <a:r>
              <a:rPr lang="en-US" sz="2600" b="1" dirty="0" smtClean="0">
                <a:solidFill>
                  <a:srgbClr val="554117"/>
                </a:solidFill>
              </a:rPr>
              <a:t> de job(censure des publications </a:t>
            </a:r>
            <a:r>
              <a:rPr lang="en-US" sz="2600" b="1" dirty="0" err="1" smtClean="0">
                <a:solidFill>
                  <a:srgbClr val="554117"/>
                </a:solidFill>
              </a:rPr>
              <a:t>choquantes</a:t>
            </a:r>
            <a:r>
              <a:rPr lang="en-US" sz="2600" b="1" dirty="0" smtClean="0">
                <a:solidFill>
                  <a:srgbClr val="554117"/>
                </a:solidFill>
              </a:rPr>
              <a:t> et non </a:t>
            </a:r>
            <a:r>
              <a:rPr lang="en-US" sz="2600" b="1" dirty="0" err="1" smtClean="0">
                <a:solidFill>
                  <a:srgbClr val="554117"/>
                </a:solidFill>
              </a:rPr>
              <a:t>véridiques</a:t>
            </a:r>
            <a:r>
              <a:rPr lang="en-US" sz="2600" b="1" dirty="0" smtClean="0">
                <a:solidFill>
                  <a:srgbClr val="554117"/>
                </a:solidFill>
              </a:rPr>
              <a:t>)</a:t>
            </a: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Recherche</a:t>
            </a:r>
            <a:r>
              <a:rPr lang="en-US" sz="2600" b="1" dirty="0" smtClean="0">
                <a:solidFill>
                  <a:srgbClr val="554117"/>
                </a:solidFill>
              </a:rPr>
              <a:t> </a:t>
            </a:r>
            <a:r>
              <a:rPr lang="en-US" sz="2600" b="1" dirty="0" err="1" smtClean="0">
                <a:solidFill>
                  <a:srgbClr val="554117"/>
                </a:solidFill>
              </a:rPr>
              <a:t>vocale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solidFill>
                  <a:srgbClr val="554117"/>
                </a:solidFill>
              </a:rPr>
              <a:t>Identification des zones à </a:t>
            </a:r>
            <a:r>
              <a:rPr lang="en-US" sz="2600" b="1" dirty="0" err="1" smtClean="0">
                <a:solidFill>
                  <a:srgbClr val="554117"/>
                </a:solidFill>
              </a:rPr>
              <a:t>risque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Prévention</a:t>
            </a:r>
            <a:r>
              <a:rPr lang="en-US" sz="2600" b="1" dirty="0" smtClean="0">
                <a:solidFill>
                  <a:srgbClr val="554117"/>
                </a:solidFill>
              </a:rPr>
              <a:t> (</a:t>
            </a:r>
            <a:r>
              <a:rPr lang="en-US" sz="2600" b="1" dirty="0" err="1" smtClean="0">
                <a:solidFill>
                  <a:srgbClr val="554117"/>
                </a:solidFill>
              </a:rPr>
              <a:t>alerte</a:t>
            </a:r>
            <a:r>
              <a:rPr lang="en-US" sz="2600" b="1" dirty="0" smtClean="0">
                <a:solidFill>
                  <a:srgbClr val="554117"/>
                </a:solidFill>
              </a:rPr>
              <a:t>) des catastrophes </a:t>
            </a:r>
            <a:r>
              <a:rPr lang="en-US" sz="2600" b="1" dirty="0" err="1" smtClean="0">
                <a:solidFill>
                  <a:srgbClr val="554117"/>
                </a:solidFill>
              </a:rPr>
              <a:t>naturelles</a:t>
            </a: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err="1" smtClean="0">
                <a:solidFill>
                  <a:srgbClr val="554117"/>
                </a:solidFill>
              </a:rPr>
              <a:t>Mise</a:t>
            </a:r>
            <a:r>
              <a:rPr lang="en-US" sz="2600" b="1" dirty="0" smtClean="0">
                <a:solidFill>
                  <a:srgbClr val="554117"/>
                </a:solidFill>
              </a:rPr>
              <a:t> en place des News Box(zone de </a:t>
            </a:r>
            <a:r>
              <a:rPr lang="en-US" sz="2600" b="1" dirty="0" err="1" smtClean="0">
                <a:solidFill>
                  <a:srgbClr val="554117"/>
                </a:solidFill>
              </a:rPr>
              <a:t>synchronisation</a:t>
            </a:r>
            <a:r>
              <a:rPr lang="en-US" sz="2600" b="1" dirty="0" smtClean="0">
                <a:solidFill>
                  <a:srgbClr val="554117"/>
                </a:solidFill>
              </a:rPr>
              <a:t> de </a:t>
            </a:r>
            <a:r>
              <a:rPr lang="en-US" sz="2600" b="1" dirty="0" err="1" smtClean="0">
                <a:solidFill>
                  <a:srgbClr val="554117"/>
                </a:solidFill>
              </a:rPr>
              <a:t>l’information</a:t>
            </a:r>
            <a:r>
              <a:rPr lang="en-US" sz="2600" b="1" dirty="0" smtClean="0">
                <a:solidFill>
                  <a:srgbClr val="554117"/>
                </a:solidFill>
              </a:rPr>
              <a:t>) </a:t>
            </a: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solidFill>
                  <a:srgbClr val="554117"/>
                </a:solidFill>
              </a:rPr>
              <a:t>Publication </a:t>
            </a:r>
            <a:r>
              <a:rPr lang="en-US" sz="2600" b="1" dirty="0" err="1" smtClean="0">
                <a:solidFill>
                  <a:srgbClr val="554117"/>
                </a:solidFill>
              </a:rPr>
              <a:t>anonyme</a:t>
            </a:r>
            <a:r>
              <a:rPr lang="en-US" sz="2600" b="1" dirty="0" smtClean="0">
                <a:solidFill>
                  <a:srgbClr val="554117"/>
                </a:solidFill>
              </a:rPr>
              <a:t> (Whistleblower)</a:t>
            </a:r>
          </a:p>
          <a:p>
            <a:pPr algn="l">
              <a:buFont typeface="Wingdings" pitchFamily="2" charset="2"/>
              <a:buChar char="v"/>
            </a:pPr>
            <a:endParaRPr lang="en-US" sz="26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solidFill>
                  <a:srgbClr val="554117"/>
                </a:solidFill>
              </a:rPr>
              <a:t>Chat box( pour </a:t>
            </a:r>
            <a:r>
              <a:rPr lang="en-US" sz="2600" b="1" dirty="0" err="1" smtClean="0">
                <a:solidFill>
                  <a:srgbClr val="554117"/>
                </a:solidFill>
              </a:rPr>
              <a:t>communiquer</a:t>
            </a:r>
            <a:r>
              <a:rPr lang="en-US" sz="2600" b="1" dirty="0" smtClean="0">
                <a:solidFill>
                  <a:srgbClr val="554117"/>
                </a:solidFill>
              </a:rPr>
              <a:t> avec un </a:t>
            </a:r>
            <a:r>
              <a:rPr lang="en-US" sz="2600" b="1" dirty="0" err="1" smtClean="0">
                <a:solidFill>
                  <a:srgbClr val="554117"/>
                </a:solidFill>
              </a:rPr>
              <a:t>journaliste</a:t>
            </a:r>
            <a:r>
              <a:rPr lang="en-US" sz="2600" b="1" dirty="0" smtClean="0">
                <a:solidFill>
                  <a:srgbClr val="554117"/>
                </a:solidFill>
              </a:rPr>
              <a:t> </a:t>
            </a:r>
            <a:r>
              <a:rPr lang="en-US" sz="2600" b="1" dirty="0" err="1" smtClean="0">
                <a:solidFill>
                  <a:srgbClr val="554117"/>
                </a:solidFill>
              </a:rPr>
              <a:t>ou</a:t>
            </a:r>
            <a:r>
              <a:rPr lang="en-US" sz="2600" b="1" dirty="0" smtClean="0">
                <a:solidFill>
                  <a:srgbClr val="554117"/>
                </a:solidFill>
              </a:rPr>
              <a:t> un journal)</a:t>
            </a:r>
          </a:p>
          <a:p>
            <a:pPr algn="l"/>
            <a:r>
              <a:rPr lang="en-US" b="1" dirty="0" smtClean="0">
                <a:solidFill>
                  <a:srgbClr val="554117"/>
                </a:solidFill>
              </a:rPr>
              <a:t> </a:t>
            </a:r>
          </a:p>
          <a:p>
            <a:pPr algn="l">
              <a:buFont typeface="Wingdings" pitchFamily="2" charset="2"/>
              <a:buChar char="v"/>
            </a:pPr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30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UNITEAM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44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144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144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1242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0480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 descr="gu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48000"/>
            <a:ext cx="1778000" cy="1764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/>
          <p:cNvSpPr txBox="1"/>
          <p:nvPr/>
        </p:nvSpPr>
        <p:spPr>
          <a:xfrm>
            <a:off x="838200" y="2590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Hollyn</a:t>
            </a:r>
            <a:r>
              <a:rPr lang="en-US" b="1" dirty="0" smtClean="0">
                <a:solidFill>
                  <a:srgbClr val="554117"/>
                </a:solidFill>
              </a:rPr>
              <a:t> </a:t>
            </a:r>
            <a:r>
              <a:rPr lang="en-US" b="1" dirty="0" err="1" smtClean="0">
                <a:solidFill>
                  <a:srgbClr val="554117"/>
                </a:solidFill>
              </a:rPr>
              <a:t>Derisse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90600" y="4800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Rolensky</a:t>
            </a:r>
            <a:r>
              <a:rPr lang="en-US" b="1" dirty="0" smtClean="0">
                <a:solidFill>
                  <a:srgbClr val="554117"/>
                </a:solidFill>
              </a:rPr>
              <a:t> LOUIS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581400" y="2667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Ritzama</a:t>
            </a:r>
            <a:r>
              <a:rPr lang="en-US" b="1" dirty="0" smtClean="0">
                <a:solidFill>
                  <a:srgbClr val="554117"/>
                </a:solidFill>
              </a:rPr>
              <a:t> ZETRENNE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324600" y="2667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Esdras</a:t>
            </a:r>
            <a:r>
              <a:rPr lang="en-US" b="1" dirty="0" smtClean="0">
                <a:solidFill>
                  <a:srgbClr val="554117"/>
                </a:solidFill>
              </a:rPr>
              <a:t> SUY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657600" y="4800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Lyse</a:t>
            </a:r>
            <a:r>
              <a:rPr lang="en-US" b="1" dirty="0" smtClean="0">
                <a:solidFill>
                  <a:srgbClr val="554117"/>
                </a:solidFill>
              </a:rPr>
              <a:t> LADOUCEUR</a:t>
            </a:r>
            <a:endParaRPr lang="en-US" b="1" dirty="0">
              <a:solidFill>
                <a:srgbClr val="554117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324600" y="4800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554117"/>
                </a:solidFill>
              </a:rPr>
              <a:t>Alhdo</a:t>
            </a:r>
            <a:r>
              <a:rPr lang="en-US" b="1" dirty="0" smtClean="0">
                <a:solidFill>
                  <a:srgbClr val="554117"/>
                </a:solidFill>
              </a:rPr>
              <a:t> CASTRO</a:t>
            </a:r>
            <a:endParaRPr lang="en-US" b="1" dirty="0">
              <a:solidFill>
                <a:srgbClr val="554117"/>
              </a:solidFill>
            </a:endParaRPr>
          </a:p>
        </p:txBody>
      </p:sp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DEMO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5" name="Video_20161028170636154_by_videosho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4400" y="609600"/>
            <a:ext cx="7239000" cy="45720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403225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554117"/>
                </a:solidFill>
              </a:rPr>
              <a:t>ChwaPaN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29200" y="1066800"/>
            <a:ext cx="35052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554117"/>
                </a:solidFill>
              </a:rPr>
              <a:t>???</a:t>
            </a:r>
            <a:endParaRPr lang="en-US" sz="6000" dirty="0">
              <a:solidFill>
                <a:srgbClr val="55411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" y="609600"/>
            <a:ext cx="4152008" cy="342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0" y="2667000"/>
            <a:ext cx="4563979" cy="3103596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29126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554117"/>
                </a:solidFill>
              </a:rPr>
              <a:t>Constat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352926" y="1447800"/>
            <a:ext cx="79248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Manque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d’information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Manque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de formation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Difficulte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adoption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/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>
              <a:buFont typeface="Arial" pitchFamily="34" charset="0"/>
              <a:buChar char="•"/>
            </a:pPr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endParaRPr lang="en-US" b="1" dirty="0">
              <a:solidFill>
                <a:srgbClr val="554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9154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200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554117"/>
                </a:solidFill>
              </a:rPr>
              <a:t>Conséquences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4" name="Sous-titre 2"/>
          <p:cNvSpPr>
            <a:spLocks noGrp="1"/>
          </p:cNvSpPr>
          <p:nvPr>
            <p:ph type="subTitle" idx="1"/>
          </p:nvPr>
        </p:nvSpPr>
        <p:spPr>
          <a:xfrm>
            <a:off x="419100" y="1371600"/>
            <a:ext cx="7848600" cy="3581400"/>
          </a:xfrm>
        </p:spPr>
        <p:txBody>
          <a:bodyPr>
            <a:norm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Grosseses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prématurées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, non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désirées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Avortement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qui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tourne</a:t>
            </a: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 mal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Surpopulation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endParaRPr lang="en-US" sz="2400" b="1" dirty="0">
              <a:solidFill>
                <a:srgbClr val="554117"/>
              </a:solidFill>
              <a:latin typeface="Comic Sans MS" pitchFamily="66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  <a:latin typeface="Comic Sans MS" pitchFamily="66" charset="0"/>
              </a:rPr>
              <a:t>Misère, </a:t>
            </a:r>
            <a:r>
              <a:rPr lang="en-US" sz="2400" b="1" dirty="0" err="1" smtClean="0">
                <a:solidFill>
                  <a:srgbClr val="554117"/>
                </a:solidFill>
                <a:latin typeface="Comic Sans MS" pitchFamily="66" charset="0"/>
              </a:rPr>
              <a:t>pauvreté</a:t>
            </a:r>
            <a:endParaRPr lang="en-US" sz="2400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 algn="l"/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pPr>
              <a:buFont typeface="Arial" pitchFamily="34" charset="0"/>
              <a:buChar char="•"/>
            </a:pPr>
            <a:endParaRPr lang="en-US" b="1" dirty="0" smtClean="0">
              <a:solidFill>
                <a:srgbClr val="554117"/>
              </a:solidFill>
              <a:latin typeface="Comic Sans MS" pitchFamily="66" charset="0"/>
            </a:endParaRPr>
          </a:p>
          <a:p>
            <a:endParaRPr lang="en-US" b="1" dirty="0">
              <a:solidFill>
                <a:srgbClr val="554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88831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200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554117"/>
                </a:solidFill>
              </a:rPr>
              <a:t>solutions</a:t>
            </a:r>
            <a:endParaRPr lang="en-US" sz="6000" b="1" dirty="0">
              <a:solidFill>
                <a:srgbClr val="554117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685800" y="1012825"/>
            <a:ext cx="7315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Faciliter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l’accès</a:t>
            </a:r>
            <a:r>
              <a:rPr lang="en-US" sz="2800" b="1" dirty="0" smtClean="0">
                <a:solidFill>
                  <a:srgbClr val="554117"/>
                </a:solidFill>
              </a:rPr>
              <a:t> aux </a:t>
            </a:r>
            <a:r>
              <a:rPr lang="en-US" sz="2800" b="1" dirty="0" err="1" smtClean="0">
                <a:solidFill>
                  <a:srgbClr val="554117"/>
                </a:solidFill>
              </a:rPr>
              <a:t>informations</a:t>
            </a:r>
            <a:r>
              <a:rPr lang="en-US" sz="2800" b="1" dirty="0" smtClean="0">
                <a:solidFill>
                  <a:srgbClr val="554117"/>
                </a:solidFill>
              </a:rPr>
              <a:t> sur le planning familial.</a:t>
            </a: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Faciliter</a:t>
            </a:r>
            <a:r>
              <a:rPr lang="en-US" sz="2800" b="1" dirty="0" smtClean="0">
                <a:solidFill>
                  <a:srgbClr val="554117"/>
                </a:solidFill>
              </a:rPr>
              <a:t> la formation sur les </a:t>
            </a:r>
            <a:r>
              <a:rPr lang="en-US" sz="2800" b="1" dirty="0" err="1" smtClean="0">
                <a:solidFill>
                  <a:srgbClr val="554117"/>
                </a:solidFill>
              </a:rPr>
              <a:t>diferrents</a:t>
            </a:r>
            <a:r>
              <a:rPr lang="en-US" sz="2800" b="1" dirty="0" smtClean="0">
                <a:solidFill>
                  <a:srgbClr val="554117"/>
                </a:solidFill>
              </a:rPr>
              <a:t> types de planning familial.</a:t>
            </a:r>
            <a:endParaRPr lang="en-US" sz="2800" b="1" dirty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Sensibiliser</a:t>
            </a:r>
            <a:r>
              <a:rPr lang="en-US" sz="2800" b="1" dirty="0" smtClean="0">
                <a:solidFill>
                  <a:srgbClr val="554117"/>
                </a:solidFill>
              </a:rPr>
              <a:t> les gens a </a:t>
            </a:r>
            <a:r>
              <a:rPr lang="en-US" sz="2800" b="1" dirty="0" err="1" smtClean="0">
                <a:solidFill>
                  <a:srgbClr val="554117"/>
                </a:solidFill>
              </a:rPr>
              <a:t>plannifier</a:t>
            </a:r>
            <a:r>
              <a:rPr lang="en-US" sz="2800" b="1" dirty="0" smtClean="0">
                <a:solidFill>
                  <a:srgbClr val="554117"/>
                </a:solidFill>
              </a:rPr>
              <a:t>… </a:t>
            </a:r>
            <a:r>
              <a:rPr lang="en-US" sz="2800" b="1" dirty="0" err="1" smtClean="0">
                <a:solidFill>
                  <a:srgbClr val="554117"/>
                </a:solidFill>
              </a:rPr>
              <a:t>fe</a:t>
            </a:r>
            <a:r>
              <a:rPr lang="en-US" sz="2800" b="1" dirty="0" smtClean="0">
                <a:solidFill>
                  <a:srgbClr val="554117"/>
                </a:solidFill>
              </a:rPr>
              <a:t> </a:t>
            </a:r>
            <a:r>
              <a:rPr lang="en-US" sz="2800" b="1" dirty="0" err="1" smtClean="0">
                <a:solidFill>
                  <a:srgbClr val="554117"/>
                </a:solidFill>
              </a:rPr>
              <a:t>pitit</a:t>
            </a:r>
            <a:r>
              <a:rPr lang="en-US" sz="2800" b="1" dirty="0" smtClean="0">
                <a:solidFill>
                  <a:srgbClr val="554117"/>
                </a:solidFill>
              </a:rPr>
              <a:t>.</a:t>
            </a:r>
          </a:p>
          <a:p>
            <a:pPr algn="l">
              <a:buFont typeface="Wingdings" pitchFamily="2" charset="2"/>
              <a:buChar char="v"/>
            </a:pPr>
            <a:endParaRPr lang="en-US" sz="2800" b="1" dirty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800" b="1" dirty="0" err="1" smtClean="0">
                <a:solidFill>
                  <a:srgbClr val="554117"/>
                </a:solidFill>
              </a:rPr>
              <a:t>Faciliter</a:t>
            </a:r>
            <a:r>
              <a:rPr lang="en-US" sz="2800" b="1" dirty="0" smtClean="0">
                <a:solidFill>
                  <a:srgbClr val="554117"/>
                </a:solidFill>
              </a:rPr>
              <a:t> les demarches </a:t>
            </a:r>
            <a:r>
              <a:rPr lang="en-US" sz="2800" b="1" dirty="0" err="1" smtClean="0">
                <a:solidFill>
                  <a:srgbClr val="554117"/>
                </a:solidFill>
              </a:rPr>
              <a:t>d’adoption</a:t>
            </a:r>
            <a:r>
              <a:rPr lang="en-US" sz="2800" b="1" dirty="0" smtClean="0">
                <a:solidFill>
                  <a:srgbClr val="554117"/>
                </a:solidFill>
              </a:rPr>
              <a:t>.</a:t>
            </a: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endParaRPr lang="en-US" sz="2800" b="1" dirty="0" smtClean="0">
              <a:solidFill>
                <a:srgbClr val="554117"/>
              </a:solidFill>
            </a:endParaRPr>
          </a:p>
          <a:p>
            <a:pPr algn="l"/>
            <a:endParaRPr lang="en-US" sz="2400" b="1" dirty="0">
              <a:solidFill>
                <a:srgbClr val="554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13126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>
            <a:spLocks noGrp="1"/>
          </p:cNvSpPr>
          <p:nvPr>
            <p:ph type="subTitle" idx="1"/>
          </p:nvPr>
        </p:nvSpPr>
        <p:spPr>
          <a:xfrm>
            <a:off x="457200" y="838200"/>
            <a:ext cx="8305800" cy="4495800"/>
          </a:xfrm>
        </p:spPr>
        <p:txBody>
          <a:bodyPr>
            <a:normAutofit lnSpcReduction="10000"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</a:rPr>
              <a:t>Notre application Web et mobile </a:t>
            </a:r>
            <a:r>
              <a:rPr lang="en-US" sz="2400" b="1" dirty="0" err="1" smtClean="0">
                <a:solidFill>
                  <a:srgbClr val="554117"/>
                </a:solidFill>
              </a:rPr>
              <a:t>servira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d’outils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d’information</a:t>
            </a:r>
            <a:r>
              <a:rPr lang="en-US" sz="2400" b="1" dirty="0" smtClean="0">
                <a:solidFill>
                  <a:srgbClr val="554117"/>
                </a:solidFill>
              </a:rPr>
              <a:t> et de formation sur le planning familial.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</a:rPr>
              <a:t>Elle </a:t>
            </a:r>
            <a:r>
              <a:rPr lang="en-US" sz="2400" b="1" dirty="0" err="1" smtClean="0">
                <a:solidFill>
                  <a:srgbClr val="554117"/>
                </a:solidFill>
              </a:rPr>
              <a:t>permettra</a:t>
            </a:r>
            <a:r>
              <a:rPr lang="en-US" sz="2400" b="1" dirty="0" smtClean="0">
                <a:solidFill>
                  <a:srgbClr val="554117"/>
                </a:solidFill>
              </a:rPr>
              <a:t> aux femmes de controller </a:t>
            </a:r>
            <a:r>
              <a:rPr lang="en-US" sz="2400" b="1" dirty="0" err="1" smtClean="0">
                <a:solidFill>
                  <a:srgbClr val="554117"/>
                </a:solidFill>
              </a:rPr>
              <a:t>leur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periode</a:t>
            </a:r>
            <a:r>
              <a:rPr lang="en-US" sz="2400" b="1" dirty="0" smtClean="0">
                <a:solidFill>
                  <a:srgbClr val="554117"/>
                </a:solidFill>
              </a:rPr>
              <a:t> de </a:t>
            </a:r>
            <a:r>
              <a:rPr lang="en-US" sz="2400" b="1" dirty="0" err="1" smtClean="0">
                <a:solidFill>
                  <a:srgbClr val="554117"/>
                </a:solidFill>
              </a:rPr>
              <a:t>fertilité</a:t>
            </a:r>
            <a:r>
              <a:rPr lang="en-US" sz="2400" b="1" dirty="0" smtClean="0">
                <a:solidFill>
                  <a:srgbClr val="554117"/>
                </a:solidFill>
              </a:rPr>
              <a:t>.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</a:rPr>
              <a:t>Les </a:t>
            </a:r>
            <a:r>
              <a:rPr lang="en-US" sz="2400" b="1" dirty="0" err="1" smtClean="0">
                <a:solidFill>
                  <a:srgbClr val="554117"/>
                </a:solidFill>
              </a:rPr>
              <a:t>personnes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voulant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mettre</a:t>
            </a:r>
            <a:r>
              <a:rPr lang="en-US" sz="2400" b="1" dirty="0" smtClean="0">
                <a:solidFill>
                  <a:srgbClr val="554117"/>
                </a:solidFill>
              </a:rPr>
              <a:t> des </a:t>
            </a:r>
            <a:r>
              <a:rPr lang="en-US" sz="2400" b="1" dirty="0" err="1" smtClean="0">
                <a:solidFill>
                  <a:srgbClr val="554117"/>
                </a:solidFill>
              </a:rPr>
              <a:t>enfants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en</a:t>
            </a:r>
            <a:r>
              <a:rPr lang="en-US" sz="2400" b="1" dirty="0" smtClean="0">
                <a:solidFill>
                  <a:srgbClr val="554117"/>
                </a:solidFill>
              </a:rPr>
              <a:t> adoption </a:t>
            </a:r>
            <a:r>
              <a:rPr lang="en-US" sz="2400" b="1" dirty="0" err="1" smtClean="0">
                <a:solidFill>
                  <a:srgbClr val="554117"/>
                </a:solidFill>
              </a:rPr>
              <a:t>pourront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mettre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leur</a:t>
            </a:r>
            <a:r>
              <a:rPr lang="en-US" sz="2400" b="1" dirty="0" smtClean="0">
                <a:solidFill>
                  <a:srgbClr val="554117"/>
                </a:solidFill>
              </a:rPr>
              <a:t> profile sur la </a:t>
            </a:r>
            <a:r>
              <a:rPr lang="en-US" sz="2400" b="1" dirty="0" err="1" smtClean="0">
                <a:solidFill>
                  <a:srgbClr val="554117"/>
                </a:solidFill>
              </a:rPr>
              <a:t>plateforme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ainsi</a:t>
            </a:r>
            <a:r>
              <a:rPr lang="en-US" sz="2400" b="1" dirty="0" smtClean="0">
                <a:solidFill>
                  <a:srgbClr val="554117"/>
                </a:solidFill>
              </a:rPr>
              <a:t> que </a:t>
            </a:r>
            <a:r>
              <a:rPr lang="en-US" sz="2400" b="1" dirty="0" err="1" smtClean="0">
                <a:solidFill>
                  <a:srgbClr val="554117"/>
                </a:solidFill>
              </a:rPr>
              <a:t>celles</a:t>
            </a:r>
            <a:r>
              <a:rPr lang="en-US" sz="2400" b="1" dirty="0" smtClean="0">
                <a:solidFill>
                  <a:srgbClr val="554117"/>
                </a:solidFill>
              </a:rPr>
              <a:t> qui </a:t>
            </a:r>
            <a:r>
              <a:rPr lang="en-US" sz="2400" b="1" dirty="0" err="1" smtClean="0">
                <a:solidFill>
                  <a:srgbClr val="554117"/>
                </a:solidFill>
              </a:rPr>
              <a:t>veulent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en</a:t>
            </a:r>
            <a:r>
              <a:rPr lang="en-US" sz="2400" b="1" dirty="0" smtClean="0">
                <a:solidFill>
                  <a:srgbClr val="554117"/>
                </a:solidFill>
              </a:rPr>
              <a:t> adopter. 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554117"/>
                </a:solidFill>
              </a:rPr>
              <a:t>Elle </a:t>
            </a:r>
            <a:r>
              <a:rPr lang="en-US" sz="2400" b="1" dirty="0" err="1" smtClean="0">
                <a:solidFill>
                  <a:srgbClr val="554117"/>
                </a:solidFill>
              </a:rPr>
              <a:t>permettra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servira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aussi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d’outil</a:t>
            </a:r>
            <a:r>
              <a:rPr lang="en-US" sz="2400" b="1" dirty="0" smtClean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d’echanges</a:t>
            </a:r>
            <a:r>
              <a:rPr lang="en-US" sz="2400" b="1" dirty="0">
                <a:solidFill>
                  <a:srgbClr val="554117"/>
                </a:solidFill>
              </a:rPr>
              <a:t> </a:t>
            </a:r>
            <a:r>
              <a:rPr lang="en-US" sz="2400" b="1" dirty="0" err="1" smtClean="0">
                <a:solidFill>
                  <a:srgbClr val="554117"/>
                </a:solidFill>
              </a:rPr>
              <a:t>soit</a:t>
            </a:r>
            <a:r>
              <a:rPr lang="en-US" sz="2400" b="1" dirty="0" smtClean="0">
                <a:solidFill>
                  <a:srgbClr val="554117"/>
                </a:solidFill>
              </a:rPr>
              <a:t> via des forums, videos </a:t>
            </a:r>
            <a:r>
              <a:rPr lang="en-US" sz="2400" b="1" dirty="0" err="1" smtClean="0">
                <a:solidFill>
                  <a:srgbClr val="554117"/>
                </a:solidFill>
              </a:rPr>
              <a:t>ou</a:t>
            </a:r>
            <a:r>
              <a:rPr lang="en-US" sz="2400" b="1" dirty="0" smtClean="0">
                <a:solidFill>
                  <a:srgbClr val="554117"/>
                </a:solidFill>
              </a:rPr>
              <a:t> photos.</a:t>
            </a:r>
          </a:p>
          <a:p>
            <a:pPr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554117"/>
              </a:solidFill>
            </a:endParaRPr>
          </a:p>
        </p:txBody>
      </p:sp>
      <p:sp>
        <p:nvSpPr>
          <p:cNvPr id="6" name="Titre 1"/>
          <p:cNvSpPr>
            <a:spLocks noGrp="1"/>
          </p:cNvSpPr>
          <p:nvPr>
            <p:ph type="ctrTitle"/>
          </p:nvPr>
        </p:nvSpPr>
        <p:spPr>
          <a:xfrm>
            <a:off x="457200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</a:t>
            </a:r>
            <a:endParaRPr lang="en-US" sz="4800" b="1" dirty="0">
              <a:solidFill>
                <a:srgbClr val="5541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1585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PRODUIT(WEB)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9" name="Image 8" descr="Screen Shot 2016-10-28 at 4.21.0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609600"/>
            <a:ext cx="4800600" cy="2351792"/>
          </a:xfrm>
          <a:prstGeom prst="rect">
            <a:avLst/>
          </a:prstGeom>
        </p:spPr>
      </p:pic>
      <p:pic>
        <p:nvPicPr>
          <p:cNvPr id="10" name="Image 9" descr="Screen Shot 2016-10-28 at 4.21.20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048000"/>
            <a:ext cx="4953000" cy="2424907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PRODUIT(WEB)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Screen Shot 2016-10-28 at 4.21.3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533401"/>
            <a:ext cx="4800600" cy="2343548"/>
          </a:xfrm>
          <a:prstGeom prst="rect">
            <a:avLst/>
          </a:prstGeom>
        </p:spPr>
      </p:pic>
      <p:pic>
        <p:nvPicPr>
          <p:cNvPr id="7" name="Image 6" descr="Screen Shot 2016-10-28 at 4.21.50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895600"/>
            <a:ext cx="5181600" cy="2542053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l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8545"/>
            <a:ext cx="9144000" cy="6996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1000" y="-5334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54117"/>
                </a:solidFill>
              </a:rPr>
              <a:t>NOTRE PRODUIT(MOBILE)</a:t>
            </a:r>
            <a:endParaRPr lang="en-US" sz="4800" b="1" dirty="0">
              <a:solidFill>
                <a:srgbClr val="554117"/>
              </a:solidFill>
            </a:endParaRPr>
          </a:p>
        </p:txBody>
      </p:sp>
      <p:pic>
        <p:nvPicPr>
          <p:cNvPr id="6" name="Image 5" descr="Screenshot_2016-10-28-15-56-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1837" y="609600"/>
            <a:ext cx="2528888" cy="4495800"/>
          </a:xfrm>
          <a:prstGeom prst="rect">
            <a:avLst/>
          </a:prstGeom>
        </p:spPr>
      </p:pic>
      <p:pic>
        <p:nvPicPr>
          <p:cNvPr id="7" name="Image 6" descr="Screenshot_2016-10-28-15-56-5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609600"/>
            <a:ext cx="2528888" cy="4495800"/>
          </a:xfrm>
          <a:prstGeom prst="rect">
            <a:avLst/>
          </a:prstGeom>
        </p:spPr>
      </p:pic>
      <p:pic>
        <p:nvPicPr>
          <p:cNvPr id="8" name="Image 7" descr="Screenshot_2016-10-28-15-56-5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609600"/>
            <a:ext cx="2528888" cy="4495800"/>
          </a:xfrm>
          <a:prstGeom prst="rect">
            <a:avLst/>
          </a:prstGeom>
        </p:spPr>
      </p:pic>
    </p:spTree>
  </p:cSld>
  <p:clrMapOvr>
    <a:masterClrMapping/>
  </p:clrMapOvr>
  <p:transition spd="slow" advTm="1000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289</Words>
  <Application>Microsoft Office PowerPoint</Application>
  <PresentationFormat>On-screen Show (4:3)</PresentationFormat>
  <Paragraphs>104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Baskerville Old Face</vt:lpstr>
      <vt:lpstr>Calibri</vt:lpstr>
      <vt:lpstr>Comic Sans MS</vt:lpstr>
      <vt:lpstr>Wingdings</vt:lpstr>
      <vt:lpstr>Thème Office</vt:lpstr>
      <vt:lpstr>ChwaPaN</vt:lpstr>
      <vt:lpstr>ChwaPaN</vt:lpstr>
      <vt:lpstr>Constat</vt:lpstr>
      <vt:lpstr>Conséquences</vt:lpstr>
      <vt:lpstr>solutions</vt:lpstr>
      <vt:lpstr>NOTRE PRODUIT</vt:lpstr>
      <vt:lpstr>NOTRE PRODUIT(WEB)</vt:lpstr>
      <vt:lpstr>NOTRE PRODUIT(WEB)</vt:lpstr>
      <vt:lpstr>NOTRE PRODUIT(MOBILE)</vt:lpstr>
      <vt:lpstr>NOTRE PRODUIT(MOBILE)</vt:lpstr>
      <vt:lpstr>NOTRE PRODUIT(MOBILE)</vt:lpstr>
      <vt:lpstr>TAILLE DU MARCHÉ</vt:lpstr>
      <vt:lpstr>SOURCE DE REVENUS</vt:lpstr>
      <vt:lpstr>CONCURENCE</vt:lpstr>
      <vt:lpstr>NOS PERSPECTIVES</vt:lpstr>
      <vt:lpstr>NOS PERSPECTIVES</vt:lpstr>
      <vt:lpstr>UNITEAM</vt:lpstr>
      <vt:lpstr>DEMO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LAMBINEWS</dc:title>
  <dc:creator>Public</dc:creator>
  <cp:lastModifiedBy>tldugue</cp:lastModifiedBy>
  <cp:revision>53</cp:revision>
  <dcterms:created xsi:type="dcterms:W3CDTF">2016-10-27T22:20:49Z</dcterms:created>
  <dcterms:modified xsi:type="dcterms:W3CDTF">2017-04-23T02:21:11Z</dcterms:modified>
</cp:coreProperties>
</file>